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ebp" ContentType="image/webp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5"/>
  </p:notesMasterIdLst>
  <p:sldIdLst>
    <p:sldId id="256" r:id="rId2"/>
    <p:sldId id="270" r:id="rId3"/>
    <p:sldId id="271" r:id="rId4"/>
    <p:sldId id="272" r:id="rId5"/>
    <p:sldId id="273" r:id="rId6"/>
    <p:sldId id="274" r:id="rId7"/>
    <p:sldId id="275" r:id="rId8"/>
    <p:sldId id="276" r:id="rId9"/>
    <p:sldId id="277" r:id="rId10"/>
    <p:sldId id="278" r:id="rId11"/>
    <p:sldId id="279" r:id="rId12"/>
    <p:sldId id="280" r:id="rId13"/>
    <p:sldId id="281" r:id="rId14"/>
    <p:sldId id="282" r:id="rId15"/>
    <p:sldId id="283" r:id="rId16"/>
    <p:sldId id="284" r:id="rId17"/>
    <p:sldId id="285" r:id="rId18"/>
    <p:sldId id="286" r:id="rId19"/>
    <p:sldId id="287" r:id="rId20"/>
    <p:sldId id="288" r:id="rId21"/>
    <p:sldId id="290" r:id="rId22"/>
    <p:sldId id="289" r:id="rId23"/>
    <p:sldId id="25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798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1188" y="2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FF9F84-9E9B-468E-BA2F-9711AEDA77F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7FD789-DCAF-43F4-BFFD-9CB374B757C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8369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FD789-DCAF-43F4-BFFD-9CB374B757C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682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73909-5FD0-929A-3BCE-5B440620E8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8CFBF2F-77A6-A5B2-3942-BF8417B7F9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989AAB-5040-185A-BE41-19DC391C57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50A216-9985-5030-E5D3-8ADC122C4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FD789-DCAF-43F4-BFFD-9CB374B757C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63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85D86C-71DC-85FA-0DBF-3C1CF2CE34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FABF5E9-929E-0246-C3FC-BE70A90E71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4BB1CD-7EB3-0E96-1D21-B4E4826A82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11939-8DB7-4851-5AAC-123202B6A8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FD789-DCAF-43F4-BFFD-9CB374B757C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67744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38AC5-BEFD-43D4-715A-78FFDE080C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13E243-2392-A8DE-AA8E-CE97CCAEE3A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586BD8-5E75-7058-5387-0CB64F4F8C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49029B-3AED-D037-1CCA-60BA7CBAEE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FD789-DCAF-43F4-BFFD-9CB374B757C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4231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E99F7A-6A26-6CB1-0F0E-1105EF1E02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0C63A06-0E3D-9078-3DBC-D3BA749337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F7796C-0AEC-E99C-D7EA-AA832A1FE0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9A425D-467D-A8EA-3567-FA821141E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FD789-DCAF-43F4-BFFD-9CB374B757C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246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2BE39D-E93F-ABB1-49E3-67F43F0B3B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AA3C6F-6628-4ADC-66B3-CAB8B084B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EE4A7F-C0A4-8A23-66A1-FAF666840A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91DD7C-B44D-661B-B23A-7A20357149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FD789-DCAF-43F4-BFFD-9CB374B757CA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2486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915017-AB04-D01E-E27D-FF71149364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89CC-CC99-EB5A-BCE1-D5C0E59839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A6CE29-321A-80D8-034D-6A41D5DE12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F3CFBF-80C4-93E6-251E-CF9724A26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FD789-DCAF-43F4-BFFD-9CB374B757C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33973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3A170B-014E-394B-0E92-62587A61EB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CADFDE-6BE2-92EB-7631-FE57B8EDF8E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3C78DD6-5D6A-78EB-9CEB-66095043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533BE4-41FD-8395-9EEA-34344F51D9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97FD789-DCAF-43F4-BFFD-9CB374B757CA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5151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8435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94036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712157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658285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1169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3636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35482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50761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5453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4236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9583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811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8583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642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02839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6691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52895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7FA1EB5-A829-4B6F-8257-84FDC55296B6}" type="datetimeFigureOut">
              <a:rPr lang="en-US" smtClean="0"/>
              <a:t>10/16/2025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526970C5-DFDC-46AF-8D70-36212076F9A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067513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  <p:sldLayoutId id="2147483687" r:id="rId15"/>
    <p:sldLayoutId id="2147483688" r:id="rId16"/>
    <p:sldLayoutId id="2147483689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web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.jp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gif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jp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.jp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analog.com/en/resources/design-tools-and-calculators/ltspice-simulator.html" TargetMode="External"/><Relationship Id="rId5" Type="http://schemas.openxmlformats.org/officeDocument/2006/relationships/hyperlink" Target="https://www.kicad.org/" TargetMode="External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jpg"/><Relationship Id="rId4" Type="http://schemas.openxmlformats.org/officeDocument/2006/relationships/image" Target="../media/image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webp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web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webp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webp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50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383FDB6-1584-A22F-5232-CBA5F37832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3942" y="5529942"/>
            <a:ext cx="1328057" cy="13280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F8A0DFD-8F15-8925-D6BF-09FD2D58A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0999" y="5683702"/>
            <a:ext cx="1616529" cy="8082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E6C3A26-04FD-682A-C4A4-5D1510192D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1586" y="5686425"/>
            <a:ext cx="1328057" cy="87902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7A50DE-2A58-8BCB-DA52-F995F1B09B55}"/>
              </a:ext>
            </a:extLst>
          </p:cNvPr>
          <p:cNvSpPr/>
          <p:nvPr/>
        </p:nvSpPr>
        <p:spPr>
          <a:xfrm>
            <a:off x="75523" y="1705451"/>
            <a:ext cx="6673622" cy="387798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r>
              <a:rPr lang="es-419" sz="5400" b="1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Curso de Arduino</a:t>
            </a:r>
          </a:p>
          <a:p>
            <a:r>
              <a:rPr lang="es-419" sz="54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Modulo I</a:t>
            </a:r>
          </a:p>
          <a:p>
            <a:endParaRPr lang="es-419" sz="5400" b="1" noProof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r>
              <a:rPr lang="es-419" sz="2800" b="1" cap="none" spc="0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Introducción a la electrónica</a:t>
            </a:r>
          </a:p>
          <a:p>
            <a:r>
              <a:rPr lang="es-419" sz="2800" b="1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Básica</a:t>
            </a:r>
          </a:p>
          <a:p>
            <a:r>
              <a:rPr lang="es-419" sz="2800" b="1" noProof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Clase 02-03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19C679B-4F65-04E9-82C6-59E13C58FDC5}"/>
              </a:ext>
            </a:extLst>
          </p:cNvPr>
          <p:cNvSpPr/>
          <p:nvPr/>
        </p:nvSpPr>
        <p:spPr>
          <a:xfrm>
            <a:off x="2340429" y="203222"/>
            <a:ext cx="9655627" cy="914400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419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BBB090-3619-A222-B632-E5B705A63A2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27472" y="296636"/>
            <a:ext cx="3886200" cy="5829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9A3F6CE-3F34-666B-1DA1-EE1785697DC5}"/>
              </a:ext>
            </a:extLst>
          </p:cNvPr>
          <p:cNvSpPr/>
          <p:nvPr/>
        </p:nvSpPr>
        <p:spPr>
          <a:xfrm>
            <a:off x="0" y="6334613"/>
            <a:ext cx="4044761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419" sz="2400" b="1" cap="none" spc="0" noProof="0" dirty="0">
                <a:ln w="12700">
                  <a:solidFill>
                    <a:schemeClr val="accent5"/>
                  </a:solidFill>
                  <a:prstDash val="solid"/>
                </a:ln>
                <a:pattFill prst="ltDnDiag">
                  <a:fgClr>
                    <a:schemeClr val="accent5">
                      <a:lumMod val="60000"/>
                      <a:lumOff val="40000"/>
                    </a:schemeClr>
                  </a:fgClr>
                  <a:bgClr>
                    <a:schemeClr val="bg1"/>
                  </a:bgClr>
                </a:pattFill>
                <a:effectLst/>
              </a:rPr>
              <a:t>Ing. Luis Alexis Rojas Rondan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B7B8674-1BBF-47B5-EA33-E06B3521EB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5458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E845FEA-94FC-F377-9670-2582884B86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745F2F13-67ED-36A9-9204-6E235DA1A5CC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419" sz="4000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8D28965-1AEC-B29A-91CD-3478D60C41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F88C0316-9056-00AA-1128-BDA9EDD86FEC}"/>
              </a:ext>
            </a:extLst>
          </p:cNvPr>
          <p:cNvSpPr/>
          <p:nvPr/>
        </p:nvSpPr>
        <p:spPr>
          <a:xfrm>
            <a:off x="1604682" y="2402540"/>
            <a:ext cx="9314330" cy="2707341"/>
          </a:xfrm>
          <a:prstGeom prst="roundRect">
            <a:avLst/>
          </a:prstGeom>
          <a:solidFill>
            <a:schemeClr val="accent2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419" sz="4000" noProof="0" dirty="0">
                <a:solidFill>
                  <a:schemeClr val="accent4"/>
                </a:solidFill>
                <a:latin typeface="Arial Black" panose="020B0A04020102020204" pitchFamily="34" charset="0"/>
              </a:rPr>
              <a:t>Instrumentación y simulaciones</a:t>
            </a:r>
          </a:p>
        </p:txBody>
      </p:sp>
    </p:spTree>
    <p:extLst>
      <p:ext uri="{BB962C8B-B14F-4D97-AF65-F5344CB8AC3E}">
        <p14:creationId xmlns:p14="http://schemas.microsoft.com/office/powerpoint/2010/main" val="33886644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B36D14-AA00-23BF-66CA-86E8B40874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BF5B4C-EFE1-D7C5-50C8-D702FABDC18B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El multímetro digital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CF72018-DFFF-2C9F-C15A-63440296DB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1DE97C3-D809-7288-827C-A3FBA5C9C357}"/>
              </a:ext>
            </a:extLst>
          </p:cNvPr>
          <p:cNvSpPr txBox="1"/>
          <p:nvPr/>
        </p:nvSpPr>
        <p:spPr>
          <a:xfrm>
            <a:off x="5915890" y="1885625"/>
            <a:ext cx="6080165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Este es un aparato de medición, que permite registrar el valor de las principales variables de la electrónica (Voltaje, corriente y resistencia), además de permitir la medición de otros como condensadores y semiconductores básicos (diodos transistores)</a:t>
            </a:r>
            <a:endParaRPr lang="es-419" sz="28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55DB8-A95F-2FF3-C6D1-273D0FC98F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11537"/>
            <a:ext cx="4959927" cy="4959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9633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1211F30-017F-76F0-B112-AB0A2C6BF9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472940-3216-A149-0ADC-A627DEDF62D1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Prefijos de uso en ingeniería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A777BB6-ED55-AE0F-C609-B65833CCF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8A9D882-BDB6-8593-968C-04E67B1F69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80165" y="1760934"/>
            <a:ext cx="6096000" cy="44043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FA431CC-C2F0-1A22-C2F7-B4F5673B6C5C}"/>
              </a:ext>
            </a:extLst>
          </p:cNvPr>
          <p:cNvSpPr txBox="1"/>
          <p:nvPr/>
        </p:nvSpPr>
        <p:spPr>
          <a:xfrm>
            <a:off x="15835" y="2453662"/>
            <a:ext cx="60801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 común que las unidades de las variables electrónicas como I, V y R se utilicen los prefijos de cálculos y también en los instrumentos.</a:t>
            </a:r>
          </a:p>
          <a:p>
            <a:pPr marL="514350" indent="-514350" algn="just">
              <a:buFont typeface="Wingdings" panose="05000000000000000000" pitchFamily="2" charset="2"/>
              <a:buChar char="Ø"/>
            </a:pPr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Así como </a:t>
            </a:r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 el multímetro podemos encontrar: mA, </a:t>
            </a:r>
            <a:r>
              <a:rPr lang="el-G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μ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A, k</a:t>
            </a:r>
            <a:r>
              <a:rPr lang="el-GR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Ω</a:t>
            </a:r>
            <a:r>
              <a:rPr lang="en-US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etc.</a:t>
            </a:r>
            <a:endParaRPr lang="es-419" sz="2800" noProof="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660497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BB61902-4121-BD2C-79D1-0648036303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CE0BABE-47F9-69A6-E851-6166E774F05C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Tipos de multímetros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4F78E4A-4E91-361F-7C75-E5D920989E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23D4644-1F8D-5427-CE5F-C74A728E932D}"/>
              </a:ext>
            </a:extLst>
          </p:cNvPr>
          <p:cNvSpPr txBox="1"/>
          <p:nvPr/>
        </p:nvSpPr>
        <p:spPr>
          <a:xfrm>
            <a:off x="6096000" y="2148862"/>
            <a:ext cx="6080165" cy="3539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Lo mas común hoy en día es encontrar multímetros digitales (con indicación de lectura en </a:t>
            </a:r>
            <a:r>
              <a:rPr lang="es-419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display</a:t>
            </a:r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), aunque también todavía se venden algunos análogos ( con indicación de la lectura sobre una escala graduada y con aguja)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C5E702D-F324-8915-62A4-4D2928BC9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35" y="1230086"/>
            <a:ext cx="2937164" cy="2937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E14A297-7C12-C129-A6ED-9AA9E50E362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5361" y="2881745"/>
            <a:ext cx="3191680" cy="3905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977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CE8867B-6F13-1E82-AA3D-6A48CC32A1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C1AB66-2ABC-3842-D0CB-4CA5352023AD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dirty="0">
                <a:latin typeface="Verdana" panose="020B0604030504040204" pitchFamily="34" charset="0"/>
                <a:ea typeface="Verdana" panose="020B0604030504040204" pitchFamily="34" charset="0"/>
              </a:rPr>
              <a:t>Partes</a:t>
            </a:r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 del multímetros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711EB57-BF87-AC26-DA14-B6198D6675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AFF912B-6B2B-A92B-BCAA-7BBD11F8B21C}"/>
              </a:ext>
            </a:extLst>
          </p:cNvPr>
          <p:cNvSpPr txBox="1"/>
          <p:nvPr/>
        </p:nvSpPr>
        <p:spPr>
          <a:xfrm>
            <a:off x="15835" y="1411537"/>
            <a:ext cx="6080165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Display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extremo de la punta de medición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extremos de la punta de medición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Llave selectora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Medición de voltaje alterno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Medición de voltaje directo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Medición de resistencia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Medición de diodos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Medición de corriente directa (hasta 10 A)</a:t>
            </a:r>
          </a:p>
          <a:p>
            <a:pPr marL="514350" indent="-514350" algn="just">
              <a:buFont typeface="+mj-lt"/>
              <a:buAutoNum type="arabicPeriod"/>
            </a:pPr>
            <a:r>
              <a:rPr lang="es-419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11. y 12 Jack para las puntas de pruebas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2402E1-B786-5713-03DE-4D0C02F0C4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5" t="15400" r="42478" b="33669"/>
          <a:stretch>
            <a:fillRect/>
          </a:stretch>
        </p:blipFill>
        <p:spPr>
          <a:xfrm>
            <a:off x="6861364" y="1614758"/>
            <a:ext cx="5330636" cy="524324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31E41CF-536D-C57B-B50C-061B9ACF541F}"/>
              </a:ext>
            </a:extLst>
          </p:cNvPr>
          <p:cNvSpPr txBox="1"/>
          <p:nvPr/>
        </p:nvSpPr>
        <p:spPr>
          <a:xfrm>
            <a:off x="781199" y="5446463"/>
            <a:ext cx="6080165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sz="2000" i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Las puntas de medición comúnmente son rojas(+) y negra (-), la punta negra debe ir siempre en COM, la roja puede cambiar de sitio dependiendo de la medición.</a:t>
            </a:r>
          </a:p>
        </p:txBody>
      </p:sp>
    </p:spTree>
    <p:extLst>
      <p:ext uri="{BB962C8B-B14F-4D97-AF65-F5344CB8AC3E}">
        <p14:creationId xmlns:p14="http://schemas.microsoft.com/office/powerpoint/2010/main" val="3935514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F4AFDF7-4C8E-B3D1-3E8C-5982919386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AFC3409-81EB-F238-35F0-0FEB22CEC93E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dirty="0">
                <a:latin typeface="Verdana" panose="020B0604030504040204" pitchFamily="34" charset="0"/>
                <a:ea typeface="Verdana" panose="020B0604030504040204" pitchFamily="34" charset="0"/>
              </a:rPr>
              <a:t>El protoboard</a:t>
            </a:r>
            <a:endParaRPr lang="es-419" sz="4000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C32FE52-70EF-B5E4-3C71-43C3F8BAF6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4434C15-F689-A681-7EAE-B42F1E91DE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91697"/>
            <a:ext cx="6249455" cy="416630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E35ECF9-2165-0B0C-117D-AB7E678593E6}"/>
              </a:ext>
            </a:extLst>
          </p:cNvPr>
          <p:cNvSpPr txBox="1"/>
          <p:nvPr/>
        </p:nvSpPr>
        <p:spPr>
          <a:xfrm>
            <a:off x="5563195" y="2127817"/>
            <a:ext cx="6080165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Estas tablas son tarjetas para prototipado de circuitos electrónicos constituyen una gran herramienta para la interconexión de dispositivos electrónicos sin necesidad de soldadura ni de empalmes</a:t>
            </a:r>
          </a:p>
        </p:txBody>
      </p:sp>
    </p:spTree>
    <p:extLst>
      <p:ext uri="{BB962C8B-B14F-4D97-AF65-F5344CB8AC3E}">
        <p14:creationId xmlns:p14="http://schemas.microsoft.com/office/powerpoint/2010/main" val="2856126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C8BEFB9-C987-E907-89D6-545ABC5BAC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DAB3435-5487-5E25-0A57-DBD809005E88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dirty="0">
                <a:latin typeface="Verdana" panose="020B0604030504040204" pitchFamily="34" charset="0"/>
                <a:ea typeface="Verdana" panose="020B0604030504040204" pitchFamily="34" charset="0"/>
              </a:rPr>
              <a:t>El protoboard</a:t>
            </a:r>
            <a:endParaRPr lang="es-419" sz="4000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B0EA6DE-B014-9F5B-437C-CEE015174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E538CF5-EB94-7C0D-00B9-FEFE16BACACB}"/>
              </a:ext>
            </a:extLst>
          </p:cNvPr>
          <p:cNvSpPr txBox="1"/>
          <p:nvPr/>
        </p:nvSpPr>
        <p:spPr>
          <a:xfrm>
            <a:off x="334114" y="2686617"/>
            <a:ext cx="6080165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 </a:t>
            </a:r>
            <a:r>
              <a:rPr lang="es-419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protoboard</a:t>
            </a:r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contiene una serie de laminillas que constituyen puntos de contacto organizados en líneas verticales y horizontales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33A94C6-0332-5CC6-8B96-4E25FF8125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986" y="3589866"/>
            <a:ext cx="5810014" cy="326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2314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F8EA78C-7CB6-553E-4C82-F6FCEEA1D9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E3215BE-DA85-543F-4298-C5059D5F7E42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dirty="0">
                <a:latin typeface="Verdana" panose="020B0604030504040204" pitchFamily="34" charset="0"/>
                <a:ea typeface="Verdana" panose="020B0604030504040204" pitchFamily="34" charset="0"/>
              </a:rPr>
              <a:t>El protoboard</a:t>
            </a:r>
            <a:endParaRPr lang="es-419" sz="4000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17E95EB-CE13-C0AA-8547-B3B20BF918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AA3B3B-5FBD-9B43-F658-A8DC14FF1F6B}"/>
              </a:ext>
            </a:extLst>
          </p:cNvPr>
          <p:cNvSpPr txBox="1"/>
          <p:nvPr/>
        </p:nvSpPr>
        <p:spPr>
          <a:xfrm>
            <a:off x="334114" y="1411537"/>
            <a:ext cx="1152377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Ejemplo de plano, componente y circuito ensamblado en el </a:t>
            </a:r>
            <a:r>
              <a:rPr lang="es-419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protoboard</a:t>
            </a:r>
            <a:endParaRPr lang="es-419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87FC9C4-9DFA-4AE6-E39A-A7CC8B28D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0532" y="3352800"/>
            <a:ext cx="6231467" cy="3505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45B651C-D35F-D2F5-614A-7EACE4E2B6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6" t="44127" r="43750" b="14127"/>
          <a:stretch>
            <a:fillRect/>
          </a:stretch>
        </p:blipFill>
        <p:spPr>
          <a:xfrm>
            <a:off x="0" y="2571071"/>
            <a:ext cx="6091838" cy="4306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0076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263F2DD-408B-4BC5-36A4-4160DEBC92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0269B8-59A1-E7BC-6F3A-141446C5162D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Simulaciones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EEDC9E8-FC55-D699-9A13-FCB1F7DB1F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50AC511-6E47-BD1B-9368-959641D58ECB}"/>
              </a:ext>
            </a:extLst>
          </p:cNvPr>
          <p:cNvSpPr txBox="1"/>
          <p:nvPr/>
        </p:nvSpPr>
        <p:spPr>
          <a:xfrm>
            <a:off x="334114" y="1411537"/>
            <a:ext cx="1152377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 este curso utilizaremos dos programas para simular circuitos y diseñar nuestros PCBs</a:t>
            </a:r>
          </a:p>
          <a:p>
            <a:pPr algn="just"/>
            <a:endParaRPr lang="es-419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5"/>
              </a:rPr>
              <a:t>KiCad  para el diseño</a:t>
            </a:r>
            <a:endParaRPr lang="es-419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457200" indent="-457200" algn="just">
              <a:buFont typeface="Wingdings" panose="05000000000000000000" pitchFamily="2" charset="2"/>
              <a:buChar char="Ø"/>
            </a:pPr>
            <a:r>
              <a:rPr lang="es-419" sz="28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LTSpice</a:t>
            </a:r>
            <a:r>
              <a:rPr lang="es-419" sz="2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 para las simulaciones </a:t>
            </a:r>
            <a:endParaRPr lang="es-419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F68AD2-F878-312F-03FE-C210D4B90A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6573" y="3947095"/>
            <a:ext cx="4331485" cy="17715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9D7649-6C44-69E6-25C1-366782FEC10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657" y="3731104"/>
            <a:ext cx="2536371" cy="2536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429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2BA8E02-FF22-77EF-6397-73E686B551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25137A91-C083-AAF1-789C-203B40EF048D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Ventajas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0F1CAA1-768C-9CA1-94B4-69CA8BE8C6C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4B0240B-6B45-8874-3542-87A67A0CA656}"/>
              </a:ext>
            </a:extLst>
          </p:cNvPr>
          <p:cNvSpPr txBox="1"/>
          <p:nvPr/>
        </p:nvSpPr>
        <p:spPr>
          <a:xfrm>
            <a:off x="1046080" y="1629252"/>
            <a:ext cx="53764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Libres y gratuitos.</a:t>
            </a:r>
          </a:p>
          <a:p>
            <a:pPr algn="just"/>
            <a:endParaRPr lang="es-419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s-419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De código abierto y disponibles de forma gratuita haciéndolo accesible para todos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F818E51-4FEE-B2D8-A55D-242D5729C888}"/>
              </a:ext>
            </a:extLst>
          </p:cNvPr>
          <p:cNvSpPr txBox="1"/>
          <p:nvPr/>
        </p:nvSpPr>
        <p:spPr>
          <a:xfrm>
            <a:off x="1046079" y="3967410"/>
            <a:ext cx="537649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Comunidad activa.</a:t>
            </a:r>
          </a:p>
          <a:p>
            <a:pPr algn="just"/>
            <a:endParaRPr lang="es-419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s-419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Comunidad grande y activa lo que significa que siempre ay recursos y tutoriales disponibles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C96FBD-4160-918C-56D3-2B48A0F41584}"/>
              </a:ext>
            </a:extLst>
          </p:cNvPr>
          <p:cNvSpPr txBox="1"/>
          <p:nvPr/>
        </p:nvSpPr>
        <p:spPr>
          <a:xfrm>
            <a:off x="7168242" y="2628582"/>
            <a:ext cx="480059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Flexibilidad.</a:t>
            </a:r>
          </a:p>
          <a:p>
            <a:pPr algn="just"/>
            <a:endParaRPr lang="es-419" sz="24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s-419" sz="24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Creación de diseños complejos con múltiples capas y componentes en caso de KiCad, brindando flexibilidad a los diseñadores.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F499D71-8EA3-ACDE-7C7F-65F3C589B97D}"/>
              </a:ext>
            </a:extLst>
          </p:cNvPr>
          <p:cNvSpPr/>
          <p:nvPr/>
        </p:nvSpPr>
        <p:spPr>
          <a:xfrm>
            <a:off x="469136" y="1527674"/>
            <a:ext cx="576943" cy="5660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00BF13C8-A98A-419F-6929-B44C3A15645B}"/>
              </a:ext>
            </a:extLst>
          </p:cNvPr>
          <p:cNvSpPr/>
          <p:nvPr/>
        </p:nvSpPr>
        <p:spPr>
          <a:xfrm>
            <a:off x="469136" y="3967410"/>
            <a:ext cx="576943" cy="5660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7497E41-AAA5-D7E5-8F12-49BED091236D}"/>
              </a:ext>
            </a:extLst>
          </p:cNvPr>
          <p:cNvSpPr/>
          <p:nvPr/>
        </p:nvSpPr>
        <p:spPr>
          <a:xfrm>
            <a:off x="6581464" y="2598748"/>
            <a:ext cx="576943" cy="5660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256246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14A248B-C10C-F3D6-0E5A-C97E8CD46B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ED69738-A3E0-9A56-82FE-B48147C93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71256"/>
            <a:ext cx="12192001" cy="280811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908B7E8F-713F-105B-E0EC-01F2D03AF20A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Componentes eléctricos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4110DBE-E807-909A-B60E-89E696D42D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B50E90F-71ED-B531-2B66-FD0BD0174AF3}"/>
              </a:ext>
            </a:extLst>
          </p:cNvPr>
          <p:cNvSpPr txBox="1"/>
          <p:nvPr/>
        </p:nvSpPr>
        <p:spPr>
          <a:xfrm>
            <a:off x="566057" y="2324352"/>
            <a:ext cx="11212286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 </a:t>
            </a:r>
            <a:r>
              <a:rPr lang="es-419" sz="2800" b="1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componente electrónico</a:t>
            </a:r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 es un dispositivo que forma parte de un </a:t>
            </a:r>
            <a:r>
              <a:rPr lang="es-419" sz="2800" noProof="0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circuito electrónico</a:t>
            </a:r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r>
              <a:rPr lang="es-419" sz="2800" baseline="30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 suelen encapsular, generalmente en un material cerámico, metálico o plástico, y terminar en dos o más terminales o patillas metálicas. Se diseñan para ser conectados entre ellos, normalmente mediante soldadura, a un circuito impreso, para formar el mencionado circuito.</a:t>
            </a:r>
          </a:p>
        </p:txBody>
      </p:sp>
    </p:spTree>
    <p:extLst>
      <p:ext uri="{BB962C8B-B14F-4D97-AF65-F5344CB8AC3E}">
        <p14:creationId xmlns:p14="http://schemas.microsoft.com/office/powerpoint/2010/main" val="26662296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70D9097-08D4-7036-6381-28C38D45DC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22E2C45-7322-A36D-15AA-E99A6676B288}"/>
              </a:ext>
            </a:extLst>
          </p:cNvPr>
          <p:cNvCxnSpPr>
            <a:cxnSpLocks/>
          </p:cNvCxnSpPr>
          <p:nvPr/>
        </p:nvCxnSpPr>
        <p:spPr>
          <a:xfrm>
            <a:off x="5083627" y="5490039"/>
            <a:ext cx="751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A3B82CD-3C42-1017-C366-259DA1E7731B}"/>
              </a:ext>
            </a:extLst>
          </p:cNvPr>
          <p:cNvCxnSpPr>
            <a:cxnSpLocks/>
          </p:cNvCxnSpPr>
          <p:nvPr/>
        </p:nvCxnSpPr>
        <p:spPr>
          <a:xfrm>
            <a:off x="5182126" y="2881776"/>
            <a:ext cx="751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B430A6D-A285-F05F-0322-3540F03270BC}"/>
              </a:ext>
            </a:extLst>
          </p:cNvPr>
          <p:cNvCxnSpPr>
            <a:cxnSpLocks/>
          </p:cNvCxnSpPr>
          <p:nvPr/>
        </p:nvCxnSpPr>
        <p:spPr>
          <a:xfrm>
            <a:off x="6238566" y="4172083"/>
            <a:ext cx="751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B3C181B9-952D-EBD2-4D84-ED87C79AA698}"/>
              </a:ext>
            </a:extLst>
          </p:cNvPr>
          <p:cNvCxnSpPr>
            <a:cxnSpLocks/>
          </p:cNvCxnSpPr>
          <p:nvPr/>
        </p:nvCxnSpPr>
        <p:spPr>
          <a:xfrm>
            <a:off x="6238567" y="1807029"/>
            <a:ext cx="75111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220950E-EFD1-CC43-F570-7FC0FDC28AA0}"/>
              </a:ext>
            </a:extLst>
          </p:cNvPr>
          <p:cNvCxnSpPr>
            <a:cxnSpLocks/>
          </p:cNvCxnSpPr>
          <p:nvPr/>
        </p:nvCxnSpPr>
        <p:spPr>
          <a:xfrm>
            <a:off x="6096000" y="1527674"/>
            <a:ext cx="0" cy="4905783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1551C634-3BA1-0325-D873-6DCC613746DD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Flujo de trabajo en KiCad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810EDA-39FA-74A3-3DC3-F01036C5CA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E9B1AB5D-0C27-574B-968D-36809FE23663}"/>
              </a:ext>
            </a:extLst>
          </p:cNvPr>
          <p:cNvSpPr/>
          <p:nvPr/>
        </p:nvSpPr>
        <p:spPr>
          <a:xfrm>
            <a:off x="5807528" y="1527674"/>
            <a:ext cx="576943" cy="5660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1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C614DCB-FCB6-5EB3-B994-19B62E85DE4D}"/>
              </a:ext>
            </a:extLst>
          </p:cNvPr>
          <p:cNvSpPr/>
          <p:nvPr/>
        </p:nvSpPr>
        <p:spPr>
          <a:xfrm>
            <a:off x="5807527" y="2598748"/>
            <a:ext cx="576943" cy="5660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2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098F7BA7-FE5B-574B-8B5B-1A6FFB6BA571}"/>
              </a:ext>
            </a:extLst>
          </p:cNvPr>
          <p:cNvSpPr/>
          <p:nvPr/>
        </p:nvSpPr>
        <p:spPr>
          <a:xfrm>
            <a:off x="5824907" y="3902879"/>
            <a:ext cx="576943" cy="5660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1EF34C4D-CE65-8493-1C9F-A75900351973}"/>
              </a:ext>
            </a:extLst>
          </p:cNvPr>
          <p:cNvSpPr/>
          <p:nvPr/>
        </p:nvSpPr>
        <p:spPr>
          <a:xfrm>
            <a:off x="5834740" y="5207011"/>
            <a:ext cx="576943" cy="566057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latin typeface="Arial Black" panose="020B0A04020102020204" pitchFamily="34" charset="0"/>
              </a:rPr>
              <a:t>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FDF80B7-39E1-6B71-D26B-7880F9C359A4}"/>
              </a:ext>
            </a:extLst>
          </p:cNvPr>
          <p:cNvSpPr txBox="1"/>
          <p:nvPr/>
        </p:nvSpPr>
        <p:spPr>
          <a:xfrm>
            <a:off x="6989679" y="1597709"/>
            <a:ext cx="5006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Esquemático</a:t>
            </a:r>
          </a:p>
          <a:p>
            <a:pPr algn="just"/>
            <a:endParaRPr lang="es-41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s-41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Crea el esquemático de tu circuito y define las conexiones lógicas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0AC56B4-36D9-EBFB-8871-358B0E4B3C63}"/>
              </a:ext>
            </a:extLst>
          </p:cNvPr>
          <p:cNvSpPr txBox="1"/>
          <p:nvPr/>
        </p:nvSpPr>
        <p:spPr>
          <a:xfrm>
            <a:off x="94374" y="2702550"/>
            <a:ext cx="5006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Asignación de huellas</a:t>
            </a:r>
          </a:p>
          <a:p>
            <a:pPr algn="r"/>
            <a:endParaRPr lang="es-41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r>
              <a:rPr lang="es-41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Asocia componentes físicos a los símbolos esquemáticos en la PCB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EEA432C-CCF8-4A8B-83EE-CB6956D1A22D}"/>
              </a:ext>
            </a:extLst>
          </p:cNvPr>
          <p:cNvSpPr txBox="1"/>
          <p:nvPr/>
        </p:nvSpPr>
        <p:spPr>
          <a:xfrm>
            <a:off x="6989684" y="3980565"/>
            <a:ext cx="5006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Enrutamiento</a:t>
            </a:r>
          </a:p>
          <a:p>
            <a:pPr algn="just"/>
            <a:endParaRPr lang="es-41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just"/>
            <a:r>
              <a:rPr lang="es-41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Realiza el trazado de pistas y conexiones de manera eficiente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27B7EAE-5F54-C1C1-C7FA-427BCA73C66D}"/>
              </a:ext>
            </a:extLst>
          </p:cNvPr>
          <p:cNvSpPr txBox="1"/>
          <p:nvPr/>
        </p:nvSpPr>
        <p:spPr>
          <a:xfrm>
            <a:off x="77255" y="5236768"/>
            <a:ext cx="5006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s-419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Verificación</a:t>
            </a:r>
          </a:p>
          <a:p>
            <a:pPr algn="r"/>
            <a:endParaRPr lang="es-419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r"/>
            <a:r>
              <a:rPr lang="es-419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Realizar controles y análisis para verificar la integridad de tu diseño</a:t>
            </a:r>
          </a:p>
        </p:txBody>
      </p:sp>
      <p:sp>
        <p:nvSpPr>
          <p:cNvPr id="24" name="Isosceles Triangle 23">
            <a:extLst>
              <a:ext uri="{FF2B5EF4-FFF2-40B4-BE49-F238E27FC236}">
                <a16:creationId xmlns:a16="http://schemas.microsoft.com/office/drawing/2014/main" id="{73CA2984-11DB-C74C-7832-8FB39B0BB6E1}"/>
              </a:ext>
            </a:extLst>
          </p:cNvPr>
          <p:cNvSpPr/>
          <p:nvPr/>
        </p:nvSpPr>
        <p:spPr>
          <a:xfrm rot="10800000">
            <a:off x="5943598" y="6414781"/>
            <a:ext cx="294968" cy="324047"/>
          </a:xfrm>
          <a:prstGeom prst="triangl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19693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DE3BC21-2259-60AC-A614-88913D04B5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60B4EE8A-CA02-BF79-13B5-333EB50DC192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Entorno de trabajo KiCad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E01878-564C-6CF0-B317-7CE359AF09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A5220D-FFB8-1691-B62B-2BD5D0A0AF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743" y="1264194"/>
            <a:ext cx="8551040" cy="5593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58795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B91F25A-C25B-552F-AF1C-529A09476B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CC0E0E63-AD11-50A4-C28C-74C90701141D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dirty="0">
                <a:latin typeface="Verdana" panose="020B0604030504040204" pitchFamily="34" charset="0"/>
                <a:ea typeface="Verdana" panose="020B0604030504040204" pitchFamily="34" charset="0"/>
              </a:rPr>
              <a:t>Ejemplo usando LTspice</a:t>
            </a:r>
            <a:endParaRPr lang="es-419" sz="4000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47A026-FE9C-0CD3-AF77-C3BBBBF8D2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960A125-9FF0-0B22-0C03-FEDD12AA57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0429" y="1222602"/>
            <a:ext cx="9592166" cy="5635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541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04587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2C37F64-364F-86C5-133A-B1C7E0E01B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11F5B17-A94D-AD39-C395-F7E76EC54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4071256"/>
            <a:ext cx="12192001" cy="2808119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D1578FE1-8977-7D0B-2E44-42F9A2A6D24D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Clasificación de componentes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FACD157-BBED-C20F-9F7E-D2FF9C5890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91F3D0-8351-4C41-CCE4-CE34C185126E}"/>
              </a:ext>
            </a:extLst>
          </p:cNvPr>
          <p:cNvSpPr txBox="1"/>
          <p:nvPr/>
        </p:nvSpPr>
        <p:spPr>
          <a:xfrm>
            <a:off x="52036" y="1819906"/>
            <a:ext cx="3570515" cy="406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Según su estructura física</a:t>
            </a:r>
          </a:p>
        </p:txBody>
      </p:sp>
      <p:sp>
        <p:nvSpPr>
          <p:cNvPr id="2" name="Left Brace 1">
            <a:extLst>
              <a:ext uri="{FF2B5EF4-FFF2-40B4-BE49-F238E27FC236}">
                <a16:creationId xmlns:a16="http://schemas.microsoft.com/office/drawing/2014/main" id="{EB12854B-6421-B019-E081-0CB858B3A6D1}"/>
              </a:ext>
            </a:extLst>
          </p:cNvPr>
          <p:cNvSpPr/>
          <p:nvPr/>
        </p:nvSpPr>
        <p:spPr>
          <a:xfrm>
            <a:off x="3559628" y="1522038"/>
            <a:ext cx="155448" cy="91440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1C5F6D-A6D8-2EE4-1F97-7AE8731FE947}"/>
              </a:ext>
            </a:extLst>
          </p:cNvPr>
          <p:cNvSpPr txBox="1"/>
          <p:nvPr/>
        </p:nvSpPr>
        <p:spPr>
          <a:xfrm>
            <a:off x="3652153" y="1643113"/>
            <a:ext cx="3570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Discretos </a:t>
            </a:r>
          </a:p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Integrados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82D493-F34E-E179-36CF-C4F68EA6BECB}"/>
              </a:ext>
            </a:extLst>
          </p:cNvPr>
          <p:cNvSpPr txBox="1"/>
          <p:nvPr/>
        </p:nvSpPr>
        <p:spPr>
          <a:xfrm>
            <a:off x="-27213" y="3006291"/>
            <a:ext cx="3570515" cy="406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Material de construcción</a:t>
            </a:r>
          </a:p>
        </p:txBody>
      </p:sp>
      <p:sp>
        <p:nvSpPr>
          <p:cNvPr id="8" name="Left Brace 7">
            <a:extLst>
              <a:ext uri="{FF2B5EF4-FFF2-40B4-BE49-F238E27FC236}">
                <a16:creationId xmlns:a16="http://schemas.microsoft.com/office/drawing/2014/main" id="{3B053848-FB87-1659-112C-DBC0E1B8286D}"/>
              </a:ext>
            </a:extLst>
          </p:cNvPr>
          <p:cNvSpPr/>
          <p:nvPr/>
        </p:nvSpPr>
        <p:spPr>
          <a:xfrm>
            <a:off x="3331354" y="2767310"/>
            <a:ext cx="155448" cy="91440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noProof="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F3A305-C475-FCBC-16A4-A672FC38BCF4}"/>
              </a:ext>
            </a:extLst>
          </p:cNvPr>
          <p:cNvSpPr txBox="1"/>
          <p:nvPr/>
        </p:nvSpPr>
        <p:spPr>
          <a:xfrm>
            <a:off x="3486802" y="2857184"/>
            <a:ext cx="3570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Semiconductores</a:t>
            </a:r>
          </a:p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 semiconductores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BE80F00-D280-45D1-29AA-D4E6D3AAB69F}"/>
              </a:ext>
            </a:extLst>
          </p:cNvPr>
          <p:cNvSpPr txBox="1"/>
          <p:nvPr/>
        </p:nvSpPr>
        <p:spPr>
          <a:xfrm>
            <a:off x="5710206" y="2256034"/>
            <a:ext cx="3570515" cy="4063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Según su funcionamiento</a:t>
            </a:r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DD4AA77E-7D7A-82B7-C485-8DFAE793EA44}"/>
              </a:ext>
            </a:extLst>
          </p:cNvPr>
          <p:cNvSpPr/>
          <p:nvPr/>
        </p:nvSpPr>
        <p:spPr>
          <a:xfrm>
            <a:off x="9119178" y="2023095"/>
            <a:ext cx="155448" cy="91440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noProof="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793289-3C4E-BF8B-0438-2167E8B08585}"/>
              </a:ext>
            </a:extLst>
          </p:cNvPr>
          <p:cNvSpPr txBox="1"/>
          <p:nvPr/>
        </p:nvSpPr>
        <p:spPr>
          <a:xfrm>
            <a:off x="9321218" y="2059424"/>
            <a:ext cx="357051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Activo</a:t>
            </a:r>
          </a:p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Pasivo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45F48E1-6E50-9E54-C2F6-2F31C91C409F}"/>
              </a:ext>
            </a:extLst>
          </p:cNvPr>
          <p:cNvSpPr txBox="1"/>
          <p:nvPr/>
        </p:nvSpPr>
        <p:spPr>
          <a:xfrm>
            <a:off x="6916450" y="4146285"/>
            <a:ext cx="234826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Tipo de energía</a:t>
            </a:r>
          </a:p>
        </p:txBody>
      </p:sp>
      <p:sp>
        <p:nvSpPr>
          <p:cNvPr id="15" name="Left Brace 14">
            <a:extLst>
              <a:ext uri="{FF2B5EF4-FFF2-40B4-BE49-F238E27FC236}">
                <a16:creationId xmlns:a16="http://schemas.microsoft.com/office/drawing/2014/main" id="{F3DCAF38-3F04-DEB9-94AB-68B6ABE36E91}"/>
              </a:ext>
            </a:extLst>
          </p:cNvPr>
          <p:cNvSpPr/>
          <p:nvPr/>
        </p:nvSpPr>
        <p:spPr>
          <a:xfrm>
            <a:off x="9109270" y="3920506"/>
            <a:ext cx="155448" cy="914400"/>
          </a:xfrm>
          <a:prstGeom prst="leftBrace">
            <a:avLst/>
          </a:prstGeom>
          <a:noFill/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419" noProof="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DAA2CD9-AA5C-9BFD-87CB-F58C294A39D2}"/>
              </a:ext>
            </a:extLst>
          </p:cNvPr>
          <p:cNvSpPr txBox="1"/>
          <p:nvPr/>
        </p:nvSpPr>
        <p:spPr>
          <a:xfrm>
            <a:off x="9264718" y="3901071"/>
            <a:ext cx="3570515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Electromagnéticos</a:t>
            </a:r>
          </a:p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Electroacústicos</a:t>
            </a:r>
          </a:p>
          <a:p>
            <a:pPr algn="just"/>
            <a:r>
              <a:rPr lang="es-419" sz="20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Optoelectrónicos</a:t>
            </a:r>
          </a:p>
        </p:txBody>
      </p:sp>
    </p:spTree>
    <p:extLst>
      <p:ext uri="{BB962C8B-B14F-4D97-AF65-F5344CB8AC3E}">
        <p14:creationId xmlns:p14="http://schemas.microsoft.com/office/powerpoint/2010/main" val="2204973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447C8F6-B58B-ABDD-5D9F-9368D5FA47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2755E993-8615-E978-275B-784E92C42B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40"/>
          <a:stretch>
            <a:fillRect/>
          </a:stretch>
        </p:blipFill>
        <p:spPr>
          <a:xfrm>
            <a:off x="1" y="3654273"/>
            <a:ext cx="3522132" cy="320372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00C0810-70F8-C941-4F0E-A0C75D43D94E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Capacitores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E21FEF5-CC61-6D93-0466-3E88A91A4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EEF63D2-1A01-2BB3-6DDA-2045DFECB83F}"/>
              </a:ext>
            </a:extLst>
          </p:cNvPr>
          <p:cNvSpPr txBox="1"/>
          <p:nvPr/>
        </p:nvSpPr>
        <p:spPr>
          <a:xfrm>
            <a:off x="566057" y="2324352"/>
            <a:ext cx="112122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Un </a:t>
            </a:r>
            <a:r>
              <a:rPr lang="es-419" sz="2800" b="1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condensador o capacitor </a:t>
            </a:r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 un dispositivo pasivo, utilizado en electricidad y electrónica, capaz de almacenar energía por un lapso de tiempo sustentando un campo eléctrico.</a:t>
            </a:r>
          </a:p>
        </p:txBody>
      </p:sp>
    </p:spTree>
    <p:extLst>
      <p:ext uri="{BB962C8B-B14F-4D97-AF65-F5344CB8AC3E}">
        <p14:creationId xmlns:p14="http://schemas.microsoft.com/office/powerpoint/2010/main" val="26547521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D477C91-3314-43FC-123C-CCCE522B6D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01E0356-65FA-5220-F797-B8D44B5D0EB0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 err="1">
                <a:latin typeface="Verdana" panose="020B0604030504040204" pitchFamily="34" charset="0"/>
                <a:ea typeface="Verdana" panose="020B0604030504040204" pitchFamily="34" charset="0"/>
              </a:rPr>
              <a:t>LED’s</a:t>
            </a:r>
            <a:endParaRPr lang="es-419" sz="4000" noProof="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4B1619-B222-0B11-70AE-7DA762BB3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3028BFE-643C-F9AC-CEE4-9F19E88E0B55}"/>
              </a:ext>
            </a:extLst>
          </p:cNvPr>
          <p:cNvSpPr txBox="1"/>
          <p:nvPr/>
        </p:nvSpPr>
        <p:spPr>
          <a:xfrm>
            <a:off x="489857" y="2730752"/>
            <a:ext cx="112122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 un tipo especial de </a:t>
            </a:r>
            <a:r>
              <a:rPr lang="es-419" sz="2800" b="1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diodo</a:t>
            </a:r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que trabaja como un diodo común, pero que al ser atravesado por la corriente eléctrica </a:t>
            </a:r>
            <a:r>
              <a:rPr lang="es-419" sz="2800" b="1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emite luz</a:t>
            </a:r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 Existen diodos LED de varios colores que dependen del material con el cual fueron construidos.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0067043-D1F2-AF05-F2F3-9D224ED63F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6808" y="4250266"/>
            <a:ext cx="6895192" cy="2556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354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528ABAD-0CEC-32C2-1C46-003E6AEF3B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507372B-BD5A-31C0-0499-C5F49D0C8E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79" t="42465" r="30095" b="9135"/>
          <a:stretch>
            <a:fillRect/>
          </a:stretch>
        </p:blipFill>
        <p:spPr>
          <a:xfrm>
            <a:off x="1" y="4001889"/>
            <a:ext cx="3132666" cy="2856111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35EDBCE5-C9B2-9F1A-694D-035F871062D0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Transistores bipolares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172D5FE-2D5B-289D-F8C8-2D7F8CCD31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7834E2-607A-ACE6-25AF-ECED36DE1EF9}"/>
              </a:ext>
            </a:extLst>
          </p:cNvPr>
          <p:cNvSpPr txBox="1"/>
          <p:nvPr/>
        </p:nvSpPr>
        <p:spPr>
          <a:xfrm>
            <a:off x="489857" y="2730752"/>
            <a:ext cx="112122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 un dispositivo electrónico semiconductor utilizado para entregar una señal de salida en respuesta a una señal de entrada. Cumple funciones de amplificador, oscilador, conmutador o rectificador.</a:t>
            </a:r>
          </a:p>
        </p:txBody>
      </p:sp>
    </p:spTree>
    <p:extLst>
      <p:ext uri="{BB962C8B-B14F-4D97-AF65-F5344CB8AC3E}">
        <p14:creationId xmlns:p14="http://schemas.microsoft.com/office/powerpoint/2010/main" val="3756154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2FF5F12-CBF0-DEB3-E2F6-89D810E98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261AA4-62DE-9B37-EB64-0265AB4D3E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76133"/>
            <a:ext cx="3081867" cy="3081867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8B23B71-0FDD-732C-F6C7-FA084C81D689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Potenciómetros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E3DCE8B-718E-4229-0606-BE7B5F7A7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B248C9A5-3BFC-BCE9-08FE-FB161CDBC77F}"/>
              </a:ext>
            </a:extLst>
          </p:cNvPr>
          <p:cNvSpPr txBox="1"/>
          <p:nvPr/>
        </p:nvSpPr>
        <p:spPr>
          <a:xfrm>
            <a:off x="489857" y="2730752"/>
            <a:ext cx="1121228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 un resistor cuyo valor de resistencia es variable. De esta manera, indirectamente, se puede controlar la intensidad de la corriente que fluye por un circuito.</a:t>
            </a:r>
          </a:p>
        </p:txBody>
      </p:sp>
    </p:spTree>
    <p:extLst>
      <p:ext uri="{BB962C8B-B14F-4D97-AF65-F5344CB8AC3E}">
        <p14:creationId xmlns:p14="http://schemas.microsoft.com/office/powerpoint/2010/main" val="912925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6000"/>
            <a:lum/>
          </a:blip>
          <a:srcRect/>
          <a:stretch>
            <a:fillRect l="-5000" r="-5000"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6B0BADB-FC1D-9AE3-D899-9FAC3770DB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5E35E7-14E5-96BB-2F81-A6432A4B06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165600"/>
            <a:ext cx="2692400" cy="2692400"/>
          </a:xfrm>
          <a:prstGeom prst="rect">
            <a:avLst/>
          </a:prstGeom>
        </p:spPr>
      </p:pic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F9821CCD-30F1-FC34-949E-914C090C884B}"/>
              </a:ext>
            </a:extLst>
          </p:cNvPr>
          <p:cNvSpPr/>
          <p:nvPr/>
        </p:nvSpPr>
        <p:spPr>
          <a:xfrm>
            <a:off x="2340429" y="203221"/>
            <a:ext cx="9655627" cy="1026865"/>
          </a:xfrm>
          <a:prstGeom prst="roundRect">
            <a:avLst/>
          </a:prstGeom>
          <a:solidFill>
            <a:srgbClr val="17989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s-419" sz="4000" noProof="0" dirty="0">
                <a:latin typeface="Verdana" panose="020B0604030504040204" pitchFamily="34" charset="0"/>
                <a:ea typeface="Verdana" panose="020B0604030504040204" pitchFamily="34" charset="0"/>
              </a:rPr>
              <a:t>Circuito integrado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7116DB6-0673-7FFB-B7B1-76BFFB4284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114" y="70553"/>
            <a:ext cx="1423931" cy="134098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732F063C-0FD7-F54F-509C-282199200A12}"/>
              </a:ext>
            </a:extLst>
          </p:cNvPr>
          <p:cNvSpPr txBox="1"/>
          <p:nvPr/>
        </p:nvSpPr>
        <p:spPr>
          <a:xfrm>
            <a:off x="489857" y="2730752"/>
            <a:ext cx="11212286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Es una pastilla pequeña de material semiconductor, de algunos milímetros cuadrados de </a:t>
            </a:r>
            <a:r>
              <a:rPr lang="es-419" sz="2800" noProof="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area</a:t>
            </a:r>
            <a:r>
              <a:rPr lang="es-419" sz="2800" noProof="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, sobre la que se fabrican circuitos electrónicos muy pequeños y protegidos dentro de un encapsulado</a:t>
            </a:r>
          </a:p>
        </p:txBody>
      </p:sp>
    </p:spTree>
    <p:extLst>
      <p:ext uri="{BB962C8B-B14F-4D97-AF65-F5344CB8AC3E}">
        <p14:creationId xmlns:p14="http://schemas.microsoft.com/office/powerpoint/2010/main" val="134916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DD3E23-DCDD-6C90-8C1A-3D70404CBF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72651561"/>
      </p:ext>
    </p:extLst>
  </p:cSld>
  <p:clrMapOvr>
    <a:masterClrMapping/>
  </p:clrMapOvr>
</p:sld>
</file>

<file path=ppt/theme/theme1.xml><?xml version="1.0" encoding="utf-8"?>
<a:theme xmlns:a="http://schemas.openxmlformats.org/drawingml/2006/main" name="Depth">
  <a:themeElements>
    <a:clrScheme name="Depth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Depth">
      <a:maj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メイリオ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epth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TM04033923[[fn=Depth]]</Template>
  <TotalTime>358</TotalTime>
  <Words>715</Words>
  <Application>Microsoft Office PowerPoint</Application>
  <PresentationFormat>Widescreen</PresentationFormat>
  <Paragraphs>104</Paragraphs>
  <Slides>23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Arial Black</vt:lpstr>
      <vt:lpstr>Calibri</vt:lpstr>
      <vt:lpstr>Cascadia Code</vt:lpstr>
      <vt:lpstr>Corbel</vt:lpstr>
      <vt:lpstr>Verdana</vt:lpstr>
      <vt:lpstr>Wingdings</vt:lpstr>
      <vt:lpstr>Depth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Rojas Luis</dc:creator>
  <cp:lastModifiedBy>Rojas Luis</cp:lastModifiedBy>
  <cp:revision>19</cp:revision>
  <dcterms:created xsi:type="dcterms:W3CDTF">2025-10-06T18:50:37Z</dcterms:created>
  <dcterms:modified xsi:type="dcterms:W3CDTF">2025-10-17T01:48:59Z</dcterms:modified>
</cp:coreProperties>
</file>